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72" r:id="rId5"/>
    <p:sldId id="280" r:id="rId6"/>
    <p:sldId id="274" r:id="rId7"/>
    <p:sldId id="283" r:id="rId8"/>
    <p:sldId id="288" r:id="rId9"/>
    <p:sldId id="282" r:id="rId10"/>
    <p:sldId id="284" r:id="rId11"/>
    <p:sldId id="286" r:id="rId12"/>
    <p:sldId id="285" r:id="rId13"/>
    <p:sldId id="275" r:id="rId14"/>
    <p:sldId id="271" r:id="rId15"/>
    <p:sldId id="276" r:id="rId16"/>
    <p:sldId id="277" r:id="rId17"/>
    <p:sldId id="291" r:id="rId18"/>
    <p:sldId id="292" r:id="rId19"/>
    <p:sldId id="290" r:id="rId20"/>
    <p:sldId id="270" r:id="rId21"/>
  </p:sldIdLst>
  <p:sldSz cx="18288000" cy="10287000"/>
  <p:notesSz cx="6858000" cy="9144000"/>
  <p:embeddedFontLst>
    <p:embeddedFont>
      <p:font typeface="Gothic A1 Light Bold" pitchFamily="2" charset="-127"/>
      <p:regular r:id="rId22"/>
    </p:embeddedFont>
    <p:embeddedFont>
      <p:font typeface="Gothic A1 Medium" pitchFamily="2" charset="-127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ow Heavy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4577" autoAdjust="0"/>
  </p:normalViewPr>
  <p:slideViewPr>
    <p:cSldViewPr>
      <p:cViewPr varScale="1">
        <p:scale>
          <a:sx n="62" d="100"/>
          <a:sy n="62" d="100"/>
        </p:scale>
        <p:origin x="216" y="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711838" y="723457"/>
            <a:ext cx="16864324" cy="8840087"/>
            <a:chOff x="0" y="0"/>
            <a:chExt cx="4441633" cy="23282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1632" cy="2328253"/>
            </a:xfrm>
            <a:custGeom>
              <a:avLst/>
              <a:gdLst/>
              <a:ahLst/>
              <a:cxnLst/>
              <a:rect l="l" t="t" r="r" b="b"/>
              <a:pathLst>
                <a:path w="4441632" h="2328253">
                  <a:moveTo>
                    <a:pt x="0" y="0"/>
                  </a:moveTo>
                  <a:lnTo>
                    <a:pt x="4441632" y="0"/>
                  </a:lnTo>
                  <a:lnTo>
                    <a:pt x="4441632" y="2328253"/>
                  </a:lnTo>
                  <a:lnTo>
                    <a:pt x="0" y="2328253"/>
                  </a:lnTo>
                  <a:close/>
                </a:path>
              </a:pathLst>
            </a:custGeom>
            <a:solidFill>
              <a:srgbClr val="004CC7">
                <a:alpha val="94902"/>
              </a:srgb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41633" cy="2375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17853" y="3924300"/>
            <a:ext cx="15652294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150" dirty="0">
                <a:solidFill>
                  <a:srgbClr val="6CE5E8"/>
                </a:solidFill>
                <a:latin typeface="Gothic A1 Light Bold"/>
              </a:rPr>
              <a:t>2023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7853" y="4914900"/>
            <a:ext cx="15652294" cy="91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1"/>
              </a:lnSpc>
            </a:pPr>
            <a:r>
              <a:rPr lang="en-US" sz="7101" spc="-284" dirty="0">
                <a:solidFill>
                  <a:srgbClr val="FFFFFF"/>
                </a:solidFill>
                <a:ea typeface="BM DoHyeon OTF" panose="020B0600000101010101" pitchFamily="34" charset="-127"/>
              </a:rPr>
              <a:t>표준 프레임워크 컨트리뷰션 도전기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8001000" y="1104900"/>
            <a:ext cx="9474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3DBDE75-CB67-9CC1-484D-9BDE63A46534}"/>
              </a:ext>
            </a:extLst>
          </p:cNvPr>
          <p:cNvSpPr txBox="1"/>
          <p:nvPr/>
        </p:nvSpPr>
        <p:spPr>
          <a:xfrm>
            <a:off x="805542" y="2185277"/>
            <a:ext cx="14663058" cy="1017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@</a:t>
            </a:r>
            <a:r>
              <a:rPr 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EgovDaoTest 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어노테이션 설계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&amp;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구현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Mockito 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라이브러리를 활용한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Login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테스트 코드 작성</a:t>
            </a:r>
            <a:endParaRPr lang="en-US" sz="2400" spc="-60" dirty="0">
              <a:solidFill>
                <a:srgbClr val="000D64"/>
              </a:solidFill>
              <a:latin typeface="Gothic A1 Medium"/>
            </a:endParaRPr>
          </a:p>
        </p:txBody>
      </p:sp>
      <p:pic>
        <p:nvPicPr>
          <p:cNvPr id="4" name="그림 3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E15036DF-EFEF-59C3-E6A2-3AEBD4858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87" y="3766185"/>
            <a:ext cx="6786452" cy="4878517"/>
          </a:xfrm>
          <a:prstGeom prst="rect">
            <a:avLst/>
          </a:prstGeom>
        </p:spPr>
      </p:pic>
      <p:pic>
        <p:nvPicPr>
          <p:cNvPr id="7" name="그림 6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4E48F8D8-3627-0FE8-9ADC-4015E0AE0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605" y="3625214"/>
            <a:ext cx="7435508" cy="5019488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79C23E4-E7AB-F842-5201-4B3B250F6FA4}"/>
              </a:ext>
            </a:extLst>
          </p:cNvPr>
          <p:cNvSpPr txBox="1"/>
          <p:nvPr/>
        </p:nvSpPr>
        <p:spPr>
          <a:xfrm>
            <a:off x="812469" y="818229"/>
            <a:ext cx="9888306" cy="8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ko-KR" altLang="en-US" sz="4000" dirty="0">
                <a:solidFill>
                  <a:srgbClr val="004CC7"/>
                </a:solidFill>
                <a:latin typeface="Now Heavy"/>
              </a:rPr>
              <a:t>참여 내역</a:t>
            </a:r>
            <a:endParaRPr lang="en-US" sz="4000" dirty="0">
              <a:solidFill>
                <a:srgbClr val="004CC7"/>
              </a:solidFill>
              <a:latin typeface="Now Heavy"/>
            </a:endParaRPr>
          </a:p>
        </p:txBody>
      </p:sp>
    </p:spTree>
    <p:extLst>
      <p:ext uri="{BB962C8B-B14F-4D97-AF65-F5344CB8AC3E}">
        <p14:creationId xmlns:p14="http://schemas.microsoft.com/office/powerpoint/2010/main" val="3965027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8001000" y="1104900"/>
            <a:ext cx="9474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3DBDE75-CB67-9CC1-484D-9BDE63A46534}"/>
              </a:ext>
            </a:extLst>
          </p:cNvPr>
          <p:cNvSpPr txBox="1"/>
          <p:nvPr/>
        </p:nvSpPr>
        <p:spPr>
          <a:xfrm>
            <a:off x="805542" y="2171700"/>
            <a:ext cx="14663058" cy="1555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EgovM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e</a:t>
            </a:r>
            <a:r>
              <a:rPr 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ssageSource 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컴포넌트 코드 리팩토링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&amp;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개선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Default 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외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locale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선택 가능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,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Configuration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분리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, Test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Code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작성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endParaRPr lang="en-US" sz="2400" spc="-60" dirty="0">
              <a:solidFill>
                <a:srgbClr val="000D64"/>
              </a:solidFill>
              <a:latin typeface="Gothic A1 Medium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34A0DE1-CCDD-7CE3-08D5-1487A6036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56" y="4093388"/>
            <a:ext cx="9279188" cy="5042115"/>
          </a:xfrm>
          <a:prstGeom prst="rect">
            <a:avLst/>
          </a:prstGeom>
        </p:spPr>
      </p:pic>
      <p:pic>
        <p:nvPicPr>
          <p:cNvPr id="7" name="그림 6" descr="텍스트, 스크린샷, 폰트, 문서이(가) 표시된 사진&#10;&#10;자동 생성된 설명">
            <a:extLst>
              <a:ext uri="{FF2B5EF4-FFF2-40B4-BE49-F238E27FC236}">
                <a16:creationId xmlns:a16="http://schemas.microsoft.com/office/drawing/2014/main" id="{61D3B30F-6B6F-53EA-6FA4-2F55556AD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44" y="1850568"/>
            <a:ext cx="7099300" cy="75565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7464F0C6-E528-6BA7-A7F7-A7FF6815721A}"/>
              </a:ext>
            </a:extLst>
          </p:cNvPr>
          <p:cNvSpPr txBox="1"/>
          <p:nvPr/>
        </p:nvSpPr>
        <p:spPr>
          <a:xfrm>
            <a:off x="812469" y="818229"/>
            <a:ext cx="9888306" cy="8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ko-KR" altLang="en-US" sz="4000" dirty="0">
                <a:solidFill>
                  <a:srgbClr val="004CC7"/>
                </a:solidFill>
                <a:latin typeface="Now Heavy"/>
              </a:rPr>
              <a:t>참여 내역</a:t>
            </a:r>
            <a:endParaRPr lang="en-US" sz="4000" dirty="0">
              <a:solidFill>
                <a:srgbClr val="004CC7"/>
              </a:solidFill>
              <a:latin typeface="Now Heavy"/>
            </a:endParaRPr>
          </a:p>
        </p:txBody>
      </p:sp>
    </p:spTree>
    <p:extLst>
      <p:ext uri="{BB962C8B-B14F-4D97-AF65-F5344CB8AC3E}">
        <p14:creationId xmlns:p14="http://schemas.microsoft.com/office/powerpoint/2010/main" val="1598544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8001000" y="1104900"/>
            <a:ext cx="9474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3DBDE75-CB67-9CC1-484D-9BDE63A46534}"/>
              </a:ext>
            </a:extLst>
          </p:cNvPr>
          <p:cNvSpPr txBox="1"/>
          <p:nvPr/>
        </p:nvSpPr>
        <p:spPr>
          <a:xfrm>
            <a:off x="805542" y="2185277"/>
            <a:ext cx="14663058" cy="3710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Logback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을 활용한 로그 기능 개선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어플리케이션 실행 환경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(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개발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,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운영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)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에 따른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profile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적용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Lombok,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JPA,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Querydsl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추가 및 학습테스트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,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테스트 코드 작성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Sample Swagger API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Description 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작성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기타 에러 수정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259081" lvl="1">
              <a:lnSpc>
                <a:spcPts val="4200"/>
              </a:lnSpc>
            </a:pP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259081" lvl="1">
              <a:lnSpc>
                <a:spcPts val="4200"/>
              </a:lnSpc>
            </a:pPr>
            <a:endParaRPr lang="en-US" sz="2400" spc="-60" dirty="0">
              <a:solidFill>
                <a:srgbClr val="000D64"/>
              </a:solidFill>
              <a:latin typeface="Gothic A1 Medium"/>
            </a:endParaRPr>
          </a:p>
        </p:txBody>
      </p:sp>
      <p:pic>
        <p:nvPicPr>
          <p:cNvPr id="9" name="그림 8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D24D2B82-90F4-B96E-D48B-BB6976684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1951631"/>
            <a:ext cx="3498359" cy="2911538"/>
          </a:xfrm>
          <a:prstGeom prst="rect">
            <a:avLst/>
          </a:prstGeom>
        </p:spPr>
      </p:pic>
      <p:pic>
        <p:nvPicPr>
          <p:cNvPr id="11" name="그림 10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D5A8693B-8B7E-739E-5B3F-33251B8FD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212107"/>
            <a:ext cx="6248400" cy="4456690"/>
          </a:xfrm>
          <a:prstGeom prst="rect">
            <a:avLst/>
          </a:prstGeom>
        </p:spPr>
      </p:pic>
      <p:pic>
        <p:nvPicPr>
          <p:cNvPr id="3" name="그림 2" descr="텍스트, 스크린샷, 문서, 폰트이(가) 표시된 사진&#10;&#10;자동 생성된 설명">
            <a:extLst>
              <a:ext uri="{FF2B5EF4-FFF2-40B4-BE49-F238E27FC236}">
                <a16:creationId xmlns:a16="http://schemas.microsoft.com/office/drawing/2014/main" id="{EC6B79ED-F0BD-BE4A-0CBD-C941ADE06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79" y="5212107"/>
            <a:ext cx="7258302" cy="4288198"/>
          </a:xfrm>
          <a:prstGeom prst="rect">
            <a:avLst/>
          </a:prstGeom>
        </p:spPr>
      </p:pic>
      <p:pic>
        <p:nvPicPr>
          <p:cNvPr id="7" name="그림 6" descr="텍스트, 소프트웨어, 컴퓨터 아이콘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4FA9DC29-4502-0592-BFD7-D8825EB9F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88" y="6477101"/>
            <a:ext cx="4536860" cy="2959248"/>
          </a:xfrm>
          <a:prstGeom prst="rect">
            <a:avLst/>
          </a:prstGeom>
        </p:spPr>
      </p:pic>
      <p:pic>
        <p:nvPicPr>
          <p:cNvPr id="8" name="그림 7" descr="텍스트, 폰트, 대수학이(가) 표시된 사진&#10;&#10;자동 생성된 설명">
            <a:extLst>
              <a:ext uri="{FF2B5EF4-FFF2-40B4-BE49-F238E27FC236}">
                <a16:creationId xmlns:a16="http://schemas.microsoft.com/office/drawing/2014/main" id="{9ABC7DCF-B184-C09D-563F-950DFACDA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921436"/>
            <a:ext cx="4559300" cy="17653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099E1AA1-793A-F436-8CA7-2AF0A0EAE821}"/>
              </a:ext>
            </a:extLst>
          </p:cNvPr>
          <p:cNvSpPr txBox="1"/>
          <p:nvPr/>
        </p:nvSpPr>
        <p:spPr>
          <a:xfrm>
            <a:off x="812469" y="818229"/>
            <a:ext cx="9888306" cy="8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ko-KR" altLang="en-US" sz="4000" dirty="0">
                <a:solidFill>
                  <a:srgbClr val="004CC7"/>
                </a:solidFill>
                <a:latin typeface="Now Heavy"/>
              </a:rPr>
              <a:t>참여 내역</a:t>
            </a:r>
            <a:endParaRPr lang="en-US" sz="4000" dirty="0">
              <a:solidFill>
                <a:srgbClr val="004CC7"/>
              </a:solidFill>
              <a:latin typeface="Now Heavy"/>
            </a:endParaRPr>
          </a:p>
        </p:txBody>
      </p:sp>
    </p:spTree>
    <p:extLst>
      <p:ext uri="{BB962C8B-B14F-4D97-AF65-F5344CB8AC3E}">
        <p14:creationId xmlns:p14="http://schemas.microsoft.com/office/powerpoint/2010/main" val="3578024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711838" y="723457"/>
            <a:ext cx="16864324" cy="8840087"/>
            <a:chOff x="0" y="0"/>
            <a:chExt cx="4441633" cy="23282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1632" cy="2328253"/>
            </a:xfrm>
            <a:custGeom>
              <a:avLst/>
              <a:gdLst/>
              <a:ahLst/>
              <a:cxnLst/>
              <a:rect l="l" t="t" r="r" b="b"/>
              <a:pathLst>
                <a:path w="4441632" h="2328253">
                  <a:moveTo>
                    <a:pt x="0" y="0"/>
                  </a:moveTo>
                  <a:lnTo>
                    <a:pt x="4441632" y="0"/>
                  </a:lnTo>
                  <a:lnTo>
                    <a:pt x="4441632" y="2328253"/>
                  </a:lnTo>
                  <a:lnTo>
                    <a:pt x="0" y="2328253"/>
                  </a:lnTo>
                  <a:close/>
                </a:path>
              </a:pathLst>
            </a:custGeom>
            <a:solidFill>
              <a:srgbClr val="004CC7">
                <a:alpha val="94902"/>
              </a:srgb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41633" cy="2375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17853" y="4537979"/>
            <a:ext cx="15652294" cy="91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1"/>
              </a:lnSpc>
            </a:pPr>
            <a:r>
              <a:rPr lang="en-US" altLang="ko-KR" sz="7101" spc="-284" dirty="0">
                <a:solidFill>
                  <a:srgbClr val="FFFFFF"/>
                </a:solidFill>
                <a:ea typeface="Gothic A1 Heavy"/>
              </a:rPr>
              <a:t>Lesson</a:t>
            </a:r>
            <a:r>
              <a:rPr lang="ko-KR" altLang="en-US" sz="7101" spc="-284" dirty="0">
                <a:solidFill>
                  <a:srgbClr val="FFFFFF"/>
                </a:solidFill>
                <a:ea typeface="Gothic A1 Heavy"/>
              </a:rPr>
              <a:t> </a:t>
            </a:r>
            <a:r>
              <a:rPr lang="en-US" altLang="ko-KR" sz="7101" spc="-284" dirty="0">
                <a:solidFill>
                  <a:srgbClr val="FFFFFF"/>
                </a:solidFill>
                <a:ea typeface="Gothic A1 Heavy"/>
              </a:rPr>
              <a:t>&amp;</a:t>
            </a:r>
            <a:r>
              <a:rPr lang="ko-KR" altLang="en-US" sz="7101" spc="-284" dirty="0">
                <a:solidFill>
                  <a:srgbClr val="FFFFFF"/>
                </a:solidFill>
                <a:ea typeface="Gothic A1 Heavy"/>
              </a:rPr>
              <a:t> </a:t>
            </a:r>
            <a:r>
              <a:rPr lang="en-US" altLang="ko-KR" sz="7101" spc="-284" dirty="0">
                <a:solidFill>
                  <a:srgbClr val="FFFFFF"/>
                </a:solidFill>
                <a:ea typeface="Gothic A1 Heavy"/>
              </a:rPr>
              <a:t>Learned</a:t>
            </a:r>
            <a:endParaRPr lang="en-US" sz="7101" spc="-284" dirty="0">
              <a:solidFill>
                <a:srgbClr val="FFFFFF"/>
              </a:solidFill>
              <a:ea typeface="Gothic A1 Heavy"/>
            </a:endParaRPr>
          </a:p>
        </p:txBody>
      </p:sp>
    </p:spTree>
    <p:extLst>
      <p:ext uri="{BB962C8B-B14F-4D97-AF65-F5344CB8AC3E}">
        <p14:creationId xmlns:p14="http://schemas.microsoft.com/office/powerpoint/2010/main" val="3307397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12469" y="2615616"/>
            <a:ext cx="7036131" cy="1017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ko-KR" altLang="en-US" sz="2400" spc="-60" dirty="0">
                <a:solidFill>
                  <a:srgbClr val="000D64"/>
                </a:solidFill>
                <a:ea typeface="Gothic A1 Medium"/>
              </a:rPr>
              <a:t>오픈소스는 어렵다는 인식 </a:t>
            </a:r>
            <a:r>
              <a:rPr lang="en-US" altLang="ko-KR" sz="2400" spc="-60" dirty="0">
                <a:solidFill>
                  <a:srgbClr val="000D64"/>
                </a:solidFill>
                <a:ea typeface="Gothic A1 Medium"/>
              </a:rPr>
              <a:t>,</a:t>
            </a:r>
            <a:r>
              <a:rPr lang="ko-KR" altLang="en-US" sz="2400" spc="-60" dirty="0">
                <a:solidFill>
                  <a:srgbClr val="000D64"/>
                </a:solidFill>
                <a:ea typeface="Gothic A1 Medium"/>
              </a:rPr>
              <a:t> 막연한 두려움</a:t>
            </a:r>
            <a:endParaRPr lang="en-US" altLang="ko-KR" sz="2400" spc="-60" dirty="0">
              <a:solidFill>
                <a:srgbClr val="000D64"/>
              </a:solidFill>
              <a:ea typeface="Gothic A1 Medium"/>
            </a:endParaRP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본인 관심사에 맞는 오픈소스의 부재</a:t>
            </a:r>
            <a:endParaRPr lang="en-US" sz="2400" spc="-60" dirty="0">
              <a:solidFill>
                <a:srgbClr val="000D64"/>
              </a:solidFill>
              <a:latin typeface="Gothic A1 Medium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9144000" y="1104900"/>
            <a:ext cx="8331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812469" y="818229"/>
            <a:ext cx="9888306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4000" dirty="0">
                <a:solidFill>
                  <a:srgbClr val="004CC7"/>
                </a:solidFill>
                <a:latin typeface="Now Heavy"/>
              </a:rPr>
              <a:t>Lesson &amp; Learned</a:t>
            </a:r>
          </a:p>
        </p:txBody>
      </p:sp>
      <p:pic>
        <p:nvPicPr>
          <p:cNvPr id="3" name="그림 2" descr="의류, 인간의 얼굴, 벽, 사람이(가) 표시된 사진&#10;&#10;자동 생성된 설명">
            <a:extLst>
              <a:ext uri="{FF2B5EF4-FFF2-40B4-BE49-F238E27FC236}">
                <a16:creationId xmlns:a16="http://schemas.microsoft.com/office/drawing/2014/main" id="{C972C8DA-C14C-87C5-D224-B47291794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4457700"/>
            <a:ext cx="6553200" cy="4308332"/>
          </a:xfrm>
          <a:prstGeom prst="rect">
            <a:avLst/>
          </a:prstGeom>
        </p:spPr>
      </p:pic>
      <p:pic>
        <p:nvPicPr>
          <p:cNvPr id="8" name="그림 7" descr="댄스이(가) 표시된 사진&#10;&#10;자동 생성된 설명">
            <a:extLst>
              <a:ext uri="{FF2B5EF4-FFF2-40B4-BE49-F238E27FC236}">
                <a16:creationId xmlns:a16="http://schemas.microsoft.com/office/drawing/2014/main" id="{19618A7E-B652-CF59-0FD2-500B0D0FB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2552700"/>
            <a:ext cx="63881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5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12469" y="2615616"/>
            <a:ext cx="6028583" cy="48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ko-KR" altLang="en-US" sz="2400" spc="-60" dirty="0">
                <a:solidFill>
                  <a:srgbClr val="000D64"/>
                </a:solidFill>
                <a:ea typeface="Gothic A1 Medium"/>
              </a:rPr>
              <a:t>표준 프레임워크 릴레이 세미나</a:t>
            </a:r>
            <a:endParaRPr lang="en-US" sz="2400" spc="-60" dirty="0">
              <a:solidFill>
                <a:srgbClr val="000D64"/>
              </a:solidFill>
              <a:latin typeface="Gothic A1 Medium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9144000" y="1104900"/>
            <a:ext cx="8331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pic>
        <p:nvPicPr>
          <p:cNvPr id="7" name="그림 6" descr="텍스트, 스크린샷, 온라인 광고, 웹사이트이(가) 표시된 사진&#10;&#10;자동 생성된 설명">
            <a:extLst>
              <a:ext uri="{FF2B5EF4-FFF2-40B4-BE49-F238E27FC236}">
                <a16:creationId xmlns:a16="http://schemas.microsoft.com/office/drawing/2014/main" id="{5B52359B-CAC8-654E-D182-C2A2C0440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14700"/>
            <a:ext cx="13537439" cy="607060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439537D-16DD-3F00-2191-B1E18206DB2A}"/>
              </a:ext>
            </a:extLst>
          </p:cNvPr>
          <p:cNvSpPr txBox="1"/>
          <p:nvPr/>
        </p:nvSpPr>
        <p:spPr>
          <a:xfrm>
            <a:off x="812469" y="818229"/>
            <a:ext cx="9888306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4000" dirty="0">
                <a:solidFill>
                  <a:srgbClr val="004CC7"/>
                </a:solidFill>
                <a:latin typeface="Now Heavy"/>
              </a:rPr>
              <a:t>Lesson &amp; Learned</a:t>
            </a:r>
          </a:p>
        </p:txBody>
      </p:sp>
    </p:spTree>
    <p:extLst>
      <p:ext uri="{BB962C8B-B14F-4D97-AF65-F5344CB8AC3E}">
        <p14:creationId xmlns:p14="http://schemas.microsoft.com/office/powerpoint/2010/main" val="1528700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144000" y="1104900"/>
            <a:ext cx="8331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pic>
        <p:nvPicPr>
          <p:cNvPr id="9" name="그림 8" descr="텍스트, 스크린샷, 소프트웨어, 웹사이트이(가) 표시된 사진&#10;&#10;자동 생성된 설명">
            <a:extLst>
              <a:ext uri="{FF2B5EF4-FFF2-40B4-BE49-F238E27FC236}">
                <a16:creationId xmlns:a16="http://schemas.microsoft.com/office/drawing/2014/main" id="{75DE7785-07D3-9FF0-CDC0-C740D6485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26" y="2857500"/>
            <a:ext cx="15008748" cy="6019799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B4E64A5-5D12-DA89-310F-A31AC9ADE5A2}"/>
              </a:ext>
            </a:extLst>
          </p:cNvPr>
          <p:cNvSpPr txBox="1"/>
          <p:nvPr/>
        </p:nvSpPr>
        <p:spPr>
          <a:xfrm>
            <a:off x="812469" y="818229"/>
            <a:ext cx="9888306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4000" dirty="0">
                <a:solidFill>
                  <a:srgbClr val="004CC7"/>
                </a:solidFill>
                <a:latin typeface="Now Heavy"/>
              </a:rPr>
              <a:t>Lesson &amp; Learned</a:t>
            </a:r>
          </a:p>
        </p:txBody>
      </p:sp>
    </p:spTree>
    <p:extLst>
      <p:ext uri="{BB962C8B-B14F-4D97-AF65-F5344CB8AC3E}">
        <p14:creationId xmlns:p14="http://schemas.microsoft.com/office/powerpoint/2010/main" val="183668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144000" y="1104900"/>
            <a:ext cx="8331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pic>
        <p:nvPicPr>
          <p:cNvPr id="9" name="그림 8" descr="텍스트, 스크린샷, 소프트웨어, 웹사이트이(가) 표시된 사진&#10;&#10;자동 생성된 설명">
            <a:extLst>
              <a:ext uri="{FF2B5EF4-FFF2-40B4-BE49-F238E27FC236}">
                <a16:creationId xmlns:a16="http://schemas.microsoft.com/office/drawing/2014/main" id="{75DE7785-07D3-9FF0-CDC0-C740D6485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26" y="2857500"/>
            <a:ext cx="15008748" cy="6019799"/>
          </a:xfrm>
          <a:prstGeom prst="rect">
            <a:avLst/>
          </a:prstGeom>
        </p:spPr>
      </p:pic>
      <p:pic>
        <p:nvPicPr>
          <p:cNvPr id="3" name="그림 2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9C9667B5-1C98-DEC3-BDEF-DEF11621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86" y="4152900"/>
            <a:ext cx="13710228" cy="38100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87C5093-2C0E-58FD-2281-2F19A6E74B9E}"/>
              </a:ext>
            </a:extLst>
          </p:cNvPr>
          <p:cNvSpPr txBox="1"/>
          <p:nvPr/>
        </p:nvSpPr>
        <p:spPr>
          <a:xfrm>
            <a:off x="812469" y="818229"/>
            <a:ext cx="9888306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4000" dirty="0">
                <a:solidFill>
                  <a:srgbClr val="004CC7"/>
                </a:solidFill>
                <a:latin typeface="Now Heavy"/>
              </a:rPr>
              <a:t>Lesson &amp; Learned</a:t>
            </a:r>
          </a:p>
        </p:txBody>
      </p:sp>
    </p:spTree>
    <p:extLst>
      <p:ext uri="{BB962C8B-B14F-4D97-AF65-F5344CB8AC3E}">
        <p14:creationId xmlns:p14="http://schemas.microsoft.com/office/powerpoint/2010/main" val="622335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144000" y="1104900"/>
            <a:ext cx="8331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pic>
        <p:nvPicPr>
          <p:cNvPr id="9" name="그림 8" descr="텍스트, 스크린샷, 소프트웨어, 웹사이트이(가) 표시된 사진&#10;&#10;자동 생성된 설명">
            <a:extLst>
              <a:ext uri="{FF2B5EF4-FFF2-40B4-BE49-F238E27FC236}">
                <a16:creationId xmlns:a16="http://schemas.microsoft.com/office/drawing/2014/main" id="{75DE7785-07D3-9FF0-CDC0-C740D6485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26" y="2857500"/>
            <a:ext cx="15008748" cy="601979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007310C-5551-41C6-39D3-AC5C365EC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305300"/>
            <a:ext cx="7552649" cy="323685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7BCDEE80-FEDB-F15C-B0A9-21004FFD1963}"/>
              </a:ext>
            </a:extLst>
          </p:cNvPr>
          <p:cNvSpPr txBox="1"/>
          <p:nvPr/>
        </p:nvSpPr>
        <p:spPr>
          <a:xfrm>
            <a:off x="812469" y="818229"/>
            <a:ext cx="9888306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4000" dirty="0">
                <a:solidFill>
                  <a:srgbClr val="004CC7"/>
                </a:solidFill>
                <a:latin typeface="Now Heavy"/>
              </a:rPr>
              <a:t>Lesson &amp; Learned</a:t>
            </a:r>
          </a:p>
        </p:txBody>
      </p:sp>
    </p:spTree>
    <p:extLst>
      <p:ext uri="{BB962C8B-B14F-4D97-AF65-F5344CB8AC3E}">
        <p14:creationId xmlns:p14="http://schemas.microsoft.com/office/powerpoint/2010/main" val="353832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9144000" y="1104900"/>
            <a:ext cx="8331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pic>
        <p:nvPicPr>
          <p:cNvPr id="3" name="그림 2" descr="하늘이(가) 표시된 사진&#10;&#10;자동 생성된 설명">
            <a:extLst>
              <a:ext uri="{FF2B5EF4-FFF2-40B4-BE49-F238E27FC236}">
                <a16:creationId xmlns:a16="http://schemas.microsoft.com/office/drawing/2014/main" id="{B91BA163-5E92-8F6A-B245-A8E1A6493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05100"/>
            <a:ext cx="9296400" cy="6066665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BB9B14F2-FB35-63ED-AA45-C26D32F6AA88}"/>
              </a:ext>
            </a:extLst>
          </p:cNvPr>
          <p:cNvSpPr txBox="1"/>
          <p:nvPr/>
        </p:nvSpPr>
        <p:spPr>
          <a:xfrm>
            <a:off x="812469" y="818229"/>
            <a:ext cx="9888306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4000" dirty="0">
                <a:solidFill>
                  <a:srgbClr val="004CC7"/>
                </a:solidFill>
                <a:latin typeface="Now Heavy"/>
              </a:rPr>
              <a:t>Lesson &amp; Learned</a:t>
            </a:r>
          </a:p>
        </p:txBody>
      </p:sp>
    </p:spTree>
    <p:extLst>
      <p:ext uri="{BB962C8B-B14F-4D97-AF65-F5344CB8AC3E}">
        <p14:creationId xmlns:p14="http://schemas.microsoft.com/office/powerpoint/2010/main" val="1804848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12469" y="4365594"/>
            <a:ext cx="6028583" cy="155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sz="2400" spc="-60" dirty="0">
                <a:solidFill>
                  <a:srgbClr val="000D64"/>
                </a:solidFill>
                <a:ea typeface="Gothic A1 Medium"/>
              </a:rPr>
              <a:t>도전 동기</a:t>
            </a: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sz="2400" spc="-60" dirty="0">
                <a:solidFill>
                  <a:srgbClr val="000D64"/>
                </a:solidFill>
                <a:ea typeface="Gothic A1 Medium"/>
              </a:rPr>
              <a:t>참여</a:t>
            </a:r>
            <a:r>
              <a:rPr lang="ko-KR" altLang="en-US" sz="2400" spc="-60" dirty="0">
                <a:solidFill>
                  <a:srgbClr val="000D64"/>
                </a:solidFill>
                <a:ea typeface="Gothic A1 Medium"/>
              </a:rPr>
              <a:t> 내역</a:t>
            </a:r>
            <a:endParaRPr lang="en-US" sz="2400" spc="-60" dirty="0">
              <a:solidFill>
                <a:srgbClr val="000D64"/>
              </a:solidFill>
              <a:ea typeface="Gothic A1 Medium"/>
            </a:endParaRPr>
          </a:p>
          <a:p>
            <a:pPr marL="518162" lvl="1" indent="-259081" algn="l">
              <a:lnSpc>
                <a:spcPts val="4200"/>
              </a:lnSpc>
              <a:buFont typeface="Arial"/>
              <a:buChar char="•"/>
            </a:pPr>
            <a:r>
              <a:rPr lang="en-US" sz="2400" spc="-60" dirty="0">
                <a:solidFill>
                  <a:srgbClr val="000D64"/>
                </a:solidFill>
                <a:latin typeface="Gothic A1 Medium"/>
              </a:rPr>
              <a:t>Lesson &amp; Learned</a:t>
            </a:r>
          </a:p>
        </p:txBody>
      </p:sp>
      <p:sp>
        <p:nvSpPr>
          <p:cNvPr id="5" name="AutoShape 5"/>
          <p:cNvSpPr/>
          <p:nvPr/>
        </p:nvSpPr>
        <p:spPr>
          <a:xfrm>
            <a:off x="6550008" y="1144276"/>
            <a:ext cx="10925523" cy="0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812469" y="818229"/>
            <a:ext cx="9888306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altLang="ko-KR" sz="4000" dirty="0">
                <a:solidFill>
                  <a:srgbClr val="004CC7"/>
                </a:solidFill>
                <a:latin typeface="Now Heavy"/>
              </a:rPr>
              <a:t>INDEX</a:t>
            </a:r>
            <a:endParaRPr lang="en-US" sz="4000" dirty="0">
              <a:solidFill>
                <a:srgbClr val="004CC7"/>
              </a:solidFill>
              <a:latin typeface="Now Heavy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BCFF7E8-7E9A-286B-7A78-801DD2632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2933700"/>
            <a:ext cx="7577147" cy="51373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8195" y="-105834"/>
            <a:ext cx="18464389" cy="4830490"/>
            <a:chOff x="0" y="0"/>
            <a:chExt cx="24619186" cy="64406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2870" t="29572" r="3585" b="33696"/>
            <a:stretch>
              <a:fillRect/>
            </a:stretch>
          </p:blipFill>
          <p:spPr>
            <a:xfrm>
              <a:off x="0" y="0"/>
              <a:ext cx="24619186" cy="644065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831519" y="8767557"/>
            <a:ext cx="988830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7499">
                <a:solidFill>
                  <a:srgbClr val="6CE5E8"/>
                </a:solidFill>
                <a:latin typeface="Now Heavy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711838" y="723457"/>
            <a:ext cx="16864324" cy="8840087"/>
            <a:chOff x="0" y="0"/>
            <a:chExt cx="4441633" cy="23282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1632" cy="2328253"/>
            </a:xfrm>
            <a:custGeom>
              <a:avLst/>
              <a:gdLst/>
              <a:ahLst/>
              <a:cxnLst/>
              <a:rect l="l" t="t" r="r" b="b"/>
              <a:pathLst>
                <a:path w="4441632" h="2328253">
                  <a:moveTo>
                    <a:pt x="0" y="0"/>
                  </a:moveTo>
                  <a:lnTo>
                    <a:pt x="4441632" y="0"/>
                  </a:lnTo>
                  <a:lnTo>
                    <a:pt x="4441632" y="2328253"/>
                  </a:lnTo>
                  <a:lnTo>
                    <a:pt x="0" y="2328253"/>
                  </a:lnTo>
                  <a:close/>
                </a:path>
              </a:pathLst>
            </a:custGeom>
            <a:solidFill>
              <a:srgbClr val="004CC7">
                <a:alpha val="94902"/>
              </a:srgb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41633" cy="2375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17853" y="4537979"/>
            <a:ext cx="15652294" cy="91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1"/>
              </a:lnSpc>
            </a:pPr>
            <a:r>
              <a:rPr lang="ko-KR" altLang="en-US" sz="7101" spc="-284" dirty="0">
                <a:solidFill>
                  <a:srgbClr val="FFFFFF"/>
                </a:solidFill>
                <a:ea typeface="Gothic A1 Heavy"/>
              </a:rPr>
              <a:t>도전 동기</a:t>
            </a:r>
            <a:endParaRPr lang="en-US" sz="7101" spc="-284" dirty="0">
              <a:solidFill>
                <a:srgbClr val="FFFFFF"/>
              </a:solidFill>
              <a:ea typeface="Gothic A1 Heavy"/>
            </a:endParaRPr>
          </a:p>
        </p:txBody>
      </p:sp>
    </p:spTree>
    <p:extLst>
      <p:ext uri="{BB962C8B-B14F-4D97-AF65-F5344CB8AC3E}">
        <p14:creationId xmlns:p14="http://schemas.microsoft.com/office/powerpoint/2010/main" val="356465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19200" y="2659567"/>
            <a:ext cx="9888306" cy="478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표준 프레임워크를 사용 했던 경험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,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의견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,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개선점 공유</a:t>
            </a:r>
            <a:endParaRPr lang="en-US" sz="2400" spc="-60" dirty="0">
              <a:solidFill>
                <a:srgbClr val="000D64"/>
              </a:solidFill>
              <a:latin typeface="Gothic A1 Medium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6550008" y="1144276"/>
            <a:ext cx="10925523" cy="0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812469" y="818229"/>
            <a:ext cx="9888306" cy="8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ko-KR" altLang="en-US" sz="4000" dirty="0">
                <a:solidFill>
                  <a:srgbClr val="004CC7"/>
                </a:solidFill>
                <a:latin typeface="Now Heavy"/>
              </a:rPr>
              <a:t>도전 동기</a:t>
            </a:r>
            <a:endParaRPr lang="en-US" sz="4000" dirty="0">
              <a:solidFill>
                <a:srgbClr val="004CC7"/>
              </a:solidFill>
              <a:latin typeface="Now Heavy"/>
            </a:endParaRPr>
          </a:p>
        </p:txBody>
      </p:sp>
      <p:pic>
        <p:nvPicPr>
          <p:cNvPr id="8" name="그림 7" descr="컴퓨터, 노트북, 실내, 사람이(가) 표시된 사진&#10;&#10;자동 생성된 설명">
            <a:extLst>
              <a:ext uri="{FF2B5EF4-FFF2-40B4-BE49-F238E27FC236}">
                <a16:creationId xmlns:a16="http://schemas.microsoft.com/office/drawing/2014/main" id="{0C750C23-1FDB-D306-7ED5-F9A1C6719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584215"/>
            <a:ext cx="7202517" cy="5342626"/>
          </a:xfrm>
          <a:prstGeom prst="rect">
            <a:avLst/>
          </a:prstGeom>
        </p:spPr>
      </p:pic>
      <p:pic>
        <p:nvPicPr>
          <p:cNvPr id="11" name="그림 10" descr="사무용품, 사람, 상자이(가) 표시된 사진&#10;&#10;자동 생성된 설명">
            <a:extLst>
              <a:ext uri="{FF2B5EF4-FFF2-40B4-BE49-F238E27FC236}">
                <a16:creationId xmlns:a16="http://schemas.microsoft.com/office/drawing/2014/main" id="{8321A45F-A31B-9D78-95DB-F558CC6D0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14" y="4991116"/>
            <a:ext cx="6274580" cy="39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1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6550008" y="1144276"/>
            <a:ext cx="10925523" cy="0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812469" y="818229"/>
            <a:ext cx="9888306" cy="8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ko-KR" altLang="en-US" sz="4000" dirty="0">
                <a:solidFill>
                  <a:srgbClr val="004CC7"/>
                </a:solidFill>
                <a:latin typeface="Now Heavy"/>
              </a:rPr>
              <a:t>도전 동기</a:t>
            </a:r>
            <a:endParaRPr lang="en-US" sz="4000" dirty="0">
              <a:solidFill>
                <a:srgbClr val="004CC7"/>
              </a:solidFill>
              <a:latin typeface="Now Heavy"/>
            </a:endParaRPr>
          </a:p>
        </p:txBody>
      </p:sp>
      <p:pic>
        <p:nvPicPr>
          <p:cNvPr id="7" name="그림 6" descr="텍스트, 폰트, 스크린샷, 그래픽이(가) 표시된 사진&#10;&#10;자동 생성된 설명">
            <a:extLst>
              <a:ext uri="{FF2B5EF4-FFF2-40B4-BE49-F238E27FC236}">
                <a16:creationId xmlns:a16="http://schemas.microsoft.com/office/drawing/2014/main" id="{B1CC5358-9461-B5C7-073D-8B6A87412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848100"/>
            <a:ext cx="7772400" cy="4146285"/>
          </a:xfrm>
          <a:prstGeom prst="rect">
            <a:avLst/>
          </a:prstGeom>
        </p:spPr>
      </p:pic>
      <p:pic>
        <p:nvPicPr>
          <p:cNvPr id="10" name="그림 9" descr="텍스트, 폰트, 일렉트릭 블루, 스크린샷이(가) 표시된 사진&#10;&#10;자동 생성된 설명">
            <a:extLst>
              <a:ext uri="{FF2B5EF4-FFF2-40B4-BE49-F238E27FC236}">
                <a16:creationId xmlns:a16="http://schemas.microsoft.com/office/drawing/2014/main" id="{5DE066E8-4A62-6751-F38C-DD8571DDF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467100"/>
            <a:ext cx="5406189" cy="51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8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711838" y="723457"/>
            <a:ext cx="16864324" cy="8840087"/>
            <a:chOff x="0" y="0"/>
            <a:chExt cx="4441633" cy="23282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1632" cy="2328253"/>
            </a:xfrm>
            <a:custGeom>
              <a:avLst/>
              <a:gdLst/>
              <a:ahLst/>
              <a:cxnLst/>
              <a:rect l="l" t="t" r="r" b="b"/>
              <a:pathLst>
                <a:path w="4441632" h="2328253">
                  <a:moveTo>
                    <a:pt x="0" y="0"/>
                  </a:moveTo>
                  <a:lnTo>
                    <a:pt x="4441632" y="0"/>
                  </a:lnTo>
                  <a:lnTo>
                    <a:pt x="4441632" y="2328253"/>
                  </a:lnTo>
                  <a:lnTo>
                    <a:pt x="0" y="2328253"/>
                  </a:lnTo>
                  <a:close/>
                </a:path>
              </a:pathLst>
            </a:custGeom>
            <a:solidFill>
              <a:srgbClr val="004CC7">
                <a:alpha val="94902"/>
              </a:srgb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41633" cy="2375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17853" y="4537979"/>
            <a:ext cx="15652294" cy="91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1"/>
              </a:lnSpc>
            </a:pPr>
            <a:r>
              <a:rPr lang="ko-KR" altLang="en-US" sz="7101" spc="-284" dirty="0">
                <a:solidFill>
                  <a:srgbClr val="FFFFFF"/>
                </a:solidFill>
                <a:ea typeface="Gothic A1 Heavy"/>
              </a:rPr>
              <a:t>참여 내역</a:t>
            </a:r>
            <a:endParaRPr lang="en-US" sz="7101" spc="-284" dirty="0">
              <a:solidFill>
                <a:srgbClr val="FFFFFF"/>
              </a:solidFill>
              <a:ea typeface="Gothic A1 Heavy"/>
            </a:endParaRPr>
          </a:p>
        </p:txBody>
      </p:sp>
    </p:spTree>
    <p:extLst>
      <p:ext uri="{BB962C8B-B14F-4D97-AF65-F5344CB8AC3E}">
        <p14:creationId xmlns:p14="http://schemas.microsoft.com/office/powerpoint/2010/main" val="809873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8001000" y="1104900"/>
            <a:ext cx="9474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812469" y="818229"/>
            <a:ext cx="9888306" cy="8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ko-KR" altLang="en-US" sz="4000" dirty="0">
                <a:solidFill>
                  <a:srgbClr val="004CC7"/>
                </a:solidFill>
                <a:latin typeface="Now Heavy"/>
              </a:rPr>
              <a:t>참여 내역</a:t>
            </a:r>
            <a:endParaRPr lang="en-US" sz="4000" dirty="0">
              <a:solidFill>
                <a:srgbClr val="004CC7"/>
              </a:solidFill>
              <a:latin typeface="Now Heavy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3DBDE75-CB67-9CC1-484D-9BDE63A46534}"/>
              </a:ext>
            </a:extLst>
          </p:cNvPr>
          <p:cNvSpPr txBox="1"/>
          <p:nvPr/>
        </p:nvSpPr>
        <p:spPr>
          <a:xfrm>
            <a:off x="805542" y="2185277"/>
            <a:ext cx="16263258" cy="2094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Apply Spring Security, Implement JwtAuthenticationFilter, Remove Duplicate Token Authentication Code –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Backend</a:t>
            </a:r>
          </a:p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Jtoken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관리 방식 변경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,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권한 인증에 필요한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API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Header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Authorization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설정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-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Front</a:t>
            </a:r>
          </a:p>
          <a:p>
            <a:pPr marL="975362" lvl="2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Spring Security , JWT 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활용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  <a:p>
            <a:pPr marL="975362" lvl="2" indent="-259081">
              <a:lnSpc>
                <a:spcPts val="4200"/>
              </a:lnSpc>
              <a:buFont typeface="Arial"/>
              <a:buChar char="•"/>
            </a:pP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모든 메서드마다 중복 코딩 된 보안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,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인증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validation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 코드 제거</a:t>
            </a:r>
            <a:endParaRPr lang="en-US" altLang="ko-KR" sz="2400" spc="-60" dirty="0">
              <a:solidFill>
                <a:srgbClr val="000D64"/>
              </a:solidFill>
              <a:latin typeface="Gothic A1 Medium"/>
              <a:ea typeface="Gothic A1 Medium"/>
            </a:endParaRPr>
          </a:p>
        </p:txBody>
      </p:sp>
      <p:pic>
        <p:nvPicPr>
          <p:cNvPr id="9" name="그림 8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EB309F0B-B003-6922-2457-7196312CD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" y="5320698"/>
            <a:ext cx="9521478" cy="2661940"/>
          </a:xfrm>
          <a:prstGeom prst="rect">
            <a:avLst/>
          </a:prstGeom>
        </p:spPr>
      </p:pic>
      <p:pic>
        <p:nvPicPr>
          <p:cNvPr id="12" name="그림 11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808D1B90-B3E3-577A-A0AC-E15800477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41" y="5320698"/>
            <a:ext cx="7017382" cy="42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2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8001000" y="1104900"/>
            <a:ext cx="9474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3DBDE75-CB67-9CC1-484D-9BDE63A46534}"/>
              </a:ext>
            </a:extLst>
          </p:cNvPr>
          <p:cNvSpPr txBox="1"/>
          <p:nvPr/>
        </p:nvSpPr>
        <p:spPr>
          <a:xfrm>
            <a:off x="805542" y="2185277"/>
            <a:ext cx="14663058" cy="1017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Automatically adding the URL of methods with the SecurityPass annotation to the AUTH_WHITELIST</a:t>
            </a:r>
          </a:p>
          <a:p>
            <a:pPr marL="975362" lvl="2" indent="-259081">
              <a:lnSpc>
                <a:spcPts val="4200"/>
              </a:lnSpc>
              <a:buFont typeface="Arial"/>
              <a:buChar char="•"/>
            </a:pP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인증 관리 기능 개선을 위한 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@SecurityPass 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어노테이션 설계</a:t>
            </a: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&amp;</a:t>
            </a:r>
            <a:r>
              <a:rPr lang="ko-KR" altLang="en-US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구현</a:t>
            </a:r>
            <a:endParaRPr lang="en-US" sz="2400" spc="-60" dirty="0">
              <a:solidFill>
                <a:srgbClr val="000D64"/>
              </a:solidFill>
              <a:latin typeface="Gothic A1 Medium"/>
            </a:endParaRPr>
          </a:p>
        </p:txBody>
      </p:sp>
      <p:pic>
        <p:nvPicPr>
          <p:cNvPr id="4" name="그림 3" descr="텍스트, 스크린샷, 폰트, 문서이(가) 표시된 사진&#10;&#10;자동 생성된 설명">
            <a:extLst>
              <a:ext uri="{FF2B5EF4-FFF2-40B4-BE49-F238E27FC236}">
                <a16:creationId xmlns:a16="http://schemas.microsoft.com/office/drawing/2014/main" id="{341A3502-D21E-C80C-AB88-96A0D6F95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95700"/>
            <a:ext cx="6781800" cy="5666984"/>
          </a:xfrm>
          <a:prstGeom prst="rect">
            <a:avLst/>
          </a:prstGeom>
        </p:spPr>
      </p:pic>
      <p:pic>
        <p:nvPicPr>
          <p:cNvPr id="7" name="그림 6" descr="텍스트, 폰트, 스크린샷, 라인이(가) 표시된 사진&#10;&#10;자동 생성된 설명">
            <a:extLst>
              <a:ext uri="{FF2B5EF4-FFF2-40B4-BE49-F238E27FC236}">
                <a16:creationId xmlns:a16="http://schemas.microsoft.com/office/drawing/2014/main" id="{F103500A-39E0-5620-2F9F-56D10F8FD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113" y="3881441"/>
            <a:ext cx="7438994" cy="1945306"/>
          </a:xfrm>
          <a:prstGeom prst="rect">
            <a:avLst/>
          </a:prstGeom>
        </p:spPr>
      </p:pic>
      <p:pic>
        <p:nvPicPr>
          <p:cNvPr id="10" name="그림 9" descr="텍스트, 폰트, 스크린샷, 라인이(가) 표시된 사진&#10;&#10;자동 생성된 설명">
            <a:extLst>
              <a:ext uri="{FF2B5EF4-FFF2-40B4-BE49-F238E27FC236}">
                <a16:creationId xmlns:a16="http://schemas.microsoft.com/office/drawing/2014/main" id="{EFBF8AC8-2A8E-EC9D-1381-4567F6BBA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113" y="6071315"/>
            <a:ext cx="7315200" cy="1447800"/>
          </a:xfrm>
          <a:prstGeom prst="rect">
            <a:avLst/>
          </a:prstGeom>
        </p:spPr>
      </p:pic>
      <p:sp>
        <p:nvSpPr>
          <p:cNvPr id="11" name="오른쪽 화살표[R] 10">
            <a:extLst>
              <a:ext uri="{FF2B5EF4-FFF2-40B4-BE49-F238E27FC236}">
                <a16:creationId xmlns:a16="http://schemas.microsoft.com/office/drawing/2014/main" id="{40473BF2-9154-ECB8-C3DF-30C6D2F8CC54}"/>
              </a:ext>
            </a:extLst>
          </p:cNvPr>
          <p:cNvSpPr/>
          <p:nvPr/>
        </p:nvSpPr>
        <p:spPr>
          <a:xfrm>
            <a:off x="8137071" y="6057900"/>
            <a:ext cx="930729" cy="6096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8" name="그림 7" descr="텍스트, 폰트, 스크린샷, 화이트이(가) 표시된 사진&#10;&#10;자동 생성된 설명">
            <a:extLst>
              <a:ext uri="{FF2B5EF4-FFF2-40B4-BE49-F238E27FC236}">
                <a16:creationId xmlns:a16="http://schemas.microsoft.com/office/drawing/2014/main" id="{03EE9751-1537-5304-E3B3-1570F7803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7630196"/>
            <a:ext cx="6375400" cy="1562100"/>
          </a:xfrm>
          <a:prstGeom prst="rect">
            <a:avLst/>
          </a:prstGeom>
        </p:spPr>
      </p:pic>
      <p:pic>
        <p:nvPicPr>
          <p:cNvPr id="12" name="그림 11" descr="텍스트, 폰트, 스크린샷, 일렉트릭 블루이(가) 표시된 사진&#10;&#10;자동 생성된 설명">
            <a:extLst>
              <a:ext uri="{FF2B5EF4-FFF2-40B4-BE49-F238E27FC236}">
                <a16:creationId xmlns:a16="http://schemas.microsoft.com/office/drawing/2014/main" id="{69CEC994-CFB9-C2ED-D10C-0880B8B63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40" y="7763682"/>
            <a:ext cx="4973437" cy="1418417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0EC7F203-7EEE-C1EF-BF80-E55C1106E00B}"/>
              </a:ext>
            </a:extLst>
          </p:cNvPr>
          <p:cNvSpPr txBox="1"/>
          <p:nvPr/>
        </p:nvSpPr>
        <p:spPr>
          <a:xfrm>
            <a:off x="812469" y="818229"/>
            <a:ext cx="9888306" cy="8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ko-KR" altLang="en-US" sz="4000" dirty="0">
                <a:solidFill>
                  <a:srgbClr val="004CC7"/>
                </a:solidFill>
                <a:latin typeface="Now Heavy"/>
              </a:rPr>
              <a:t>참여 내역</a:t>
            </a:r>
            <a:endParaRPr lang="en-US" sz="4000" dirty="0">
              <a:solidFill>
                <a:srgbClr val="004CC7"/>
              </a:solidFill>
              <a:latin typeface="Now Heavy"/>
            </a:endParaRPr>
          </a:p>
        </p:txBody>
      </p:sp>
    </p:spTree>
    <p:extLst>
      <p:ext uri="{BB962C8B-B14F-4D97-AF65-F5344CB8AC3E}">
        <p14:creationId xmlns:p14="http://schemas.microsoft.com/office/powerpoint/2010/main" val="289085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8001000" y="1104900"/>
            <a:ext cx="9474531" cy="39376"/>
          </a:xfrm>
          <a:prstGeom prst="line">
            <a:avLst/>
          </a:prstGeom>
          <a:ln w="28575" cap="flat">
            <a:solidFill>
              <a:srgbClr val="004C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3DBDE75-CB67-9CC1-484D-9BDE63A46534}"/>
              </a:ext>
            </a:extLst>
          </p:cNvPr>
          <p:cNvSpPr txBox="1"/>
          <p:nvPr/>
        </p:nvSpPr>
        <p:spPr>
          <a:xfrm>
            <a:off x="805542" y="2185277"/>
            <a:ext cx="14663058" cy="478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2" lvl="1" indent="-259081">
              <a:lnSpc>
                <a:spcPts val="4200"/>
              </a:lnSpc>
              <a:buFont typeface="Arial"/>
              <a:buChar char="•"/>
            </a:pPr>
            <a:r>
              <a:rPr lang="en-US" altLang="ko-KR" sz="2400" spc="-60" dirty="0">
                <a:solidFill>
                  <a:srgbClr val="000D64"/>
                </a:solidFill>
                <a:latin typeface="Gothic A1 Medium"/>
                <a:ea typeface="Gothic A1 Medium"/>
              </a:rPr>
              <a:t>Refactor Login and Schedule Management API to RESTful Design – Backend, Front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B8C19D9-ADD5-4519-67B1-D59D7B3C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733032"/>
            <a:ext cx="12849065" cy="109801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8F35579-5C6B-B63A-1864-07D26B99E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35" y="4862517"/>
            <a:ext cx="12627127" cy="1098011"/>
          </a:xfrm>
          <a:prstGeom prst="rect">
            <a:avLst/>
          </a:prstGeom>
        </p:spPr>
      </p:pic>
      <p:pic>
        <p:nvPicPr>
          <p:cNvPr id="19" name="그림 18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9A0CFEB4-E1A1-7311-0BC0-1FC4142B0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227674"/>
            <a:ext cx="8102600" cy="3759939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591DA3F-B64D-E9DE-3B97-4D218947DE72}"/>
              </a:ext>
            </a:extLst>
          </p:cNvPr>
          <p:cNvSpPr txBox="1"/>
          <p:nvPr/>
        </p:nvSpPr>
        <p:spPr>
          <a:xfrm>
            <a:off x="812469" y="818229"/>
            <a:ext cx="9888306" cy="86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ko-KR" altLang="en-US" sz="4000" dirty="0">
                <a:solidFill>
                  <a:srgbClr val="004CC7"/>
                </a:solidFill>
                <a:latin typeface="Now Heavy"/>
              </a:rPr>
              <a:t>참여 내역</a:t>
            </a:r>
            <a:endParaRPr lang="en-US" sz="4000" dirty="0">
              <a:solidFill>
                <a:srgbClr val="004CC7"/>
              </a:solidFill>
              <a:latin typeface="Now Heavy"/>
            </a:endParaRPr>
          </a:p>
        </p:txBody>
      </p:sp>
    </p:spTree>
    <p:extLst>
      <p:ext uri="{BB962C8B-B14F-4D97-AF65-F5344CB8AC3E}">
        <p14:creationId xmlns:p14="http://schemas.microsoft.com/office/powerpoint/2010/main" val="2849009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235</Words>
  <Application>Microsoft Macintosh PowerPoint</Application>
  <PresentationFormat>사용자 지정</PresentationFormat>
  <Paragraphs>45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Calibri</vt:lpstr>
      <vt:lpstr>Now Heavy</vt:lpstr>
      <vt:lpstr>Gothic A1 Medium</vt:lpstr>
      <vt:lpstr>Gothic A1 Light Bold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파란색 테마 브랜딩전략 프레젠테이션</dc:title>
  <cp:lastModifiedBy>이충렬</cp:lastModifiedBy>
  <cp:revision>40</cp:revision>
  <dcterms:created xsi:type="dcterms:W3CDTF">2006-08-16T00:00:00Z</dcterms:created>
  <dcterms:modified xsi:type="dcterms:W3CDTF">2023-12-11T13:23:09Z</dcterms:modified>
  <dc:identifier>DAF0naXvwiU</dc:identifier>
</cp:coreProperties>
</file>